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338" r:id="rId3"/>
    <p:sldId id="261" r:id="rId4"/>
    <p:sldId id="454" r:id="rId5"/>
    <p:sldId id="458" r:id="rId6"/>
    <p:sldId id="459" r:id="rId7"/>
    <p:sldId id="465" r:id="rId8"/>
    <p:sldId id="466" r:id="rId9"/>
    <p:sldId id="467" r:id="rId10"/>
    <p:sldId id="461" r:id="rId11"/>
    <p:sldId id="453" r:id="rId12"/>
    <p:sldId id="456" r:id="rId13"/>
    <p:sldId id="457" r:id="rId14"/>
    <p:sldId id="460" r:id="rId15"/>
    <p:sldId id="337" r:id="rId1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CD88F4"/>
    <a:srgbClr val="FF6699"/>
    <a:srgbClr val="BEBEDC"/>
    <a:srgbClr val="DDDDDF"/>
    <a:srgbClr val="C4C0CA"/>
    <a:srgbClr val="FF6600"/>
    <a:srgbClr val="D4C6CE"/>
    <a:srgbClr val="C4CDD6"/>
    <a:srgbClr val="C6C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6800" autoAdjust="0"/>
  </p:normalViewPr>
  <p:slideViewPr>
    <p:cSldViewPr>
      <p:cViewPr>
        <p:scale>
          <a:sx n="100" d="100"/>
          <a:sy n="100" d="100"/>
        </p:scale>
        <p:origin x="-198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1\&#1075;&#1086;&#1076;\&#1055;&#1088;&#1077;&#1079;&#1077;&#1085;&#1090;&#1072;&#1094;&#1080;&#1103;%20&#1076;&#1080;&#1088;&#1077;&#1082;&#1090;&#1086;&#1088;&#1091;\&#1058;&#1072;&#1073;&#1083;&#1080;&#1094;&#1099;_14.04.202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1\&#1075;&#1086;&#1076;\&#1055;&#1088;&#1077;&#1079;&#1077;&#1085;&#1090;&#1072;&#1094;&#1080;&#1103;\&#1058;&#1072;&#1073;&#1083;&#1080;&#1094;&#1099;_22.04.202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1\&#1075;&#1086;&#1076;\&#1055;&#1088;&#1077;&#1079;&#1077;&#1085;&#1090;&#1072;&#1094;&#1080;&#1103;\&#1058;&#1072;&#1073;&#1083;&#1080;&#1094;&#1099;_22.04.202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1\&#1075;&#1086;&#1076;\&#1055;&#1088;&#1077;&#1079;&#1077;&#1085;&#1090;&#1072;&#1094;&#1080;&#1103;\&#1058;&#1072;&#1073;&#1083;&#1080;&#1094;&#1099;_22.04.202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1\&#1075;&#1086;&#1076;\&#1055;&#1088;&#1077;&#1079;&#1077;&#1085;&#1090;&#1072;&#1094;&#1080;&#1103;\&#1058;&#1072;&#1073;&#1083;&#1080;&#1094;&#1099;_22.04.202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1\&#1075;&#1086;&#1076;\&#1055;&#1088;&#1077;&#1079;&#1077;&#1085;&#1090;&#1072;&#1094;&#1080;&#1103;\&#1058;&#1072;&#1073;&#1083;&#1080;&#1094;&#1099;_22.04.2022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21\&#1075;&#1086;&#1076;\&#1055;&#1088;&#1077;&#1079;&#1077;&#1085;&#1090;&#1072;&#1094;&#1080;&#1103;\&#1058;&#1072;&#1073;&#1083;&#1080;&#1094;&#1099;_22.04.202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none" strike="noStrike" baseline="0">
                <a:effectLst/>
              </a:rPr>
              <a:t>Объем транспортной работы за 2018-2021 гг., млн. км</a:t>
            </a:r>
            <a:endParaRPr lang="ru-RU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пробег!$C$12</c:f>
              <c:strCache>
                <c:ptCount val="1"/>
                <c:pt idx="0">
                  <c:v>Всего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пробег!$D$11:$G$11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пробег!$D$12:$G$12</c:f>
              <c:numCache>
                <c:formatCode>##,#0\,0</c:formatCode>
                <c:ptCount val="4"/>
                <c:pt idx="0">
                  <c:v>65.395699999999991</c:v>
                </c:pt>
                <c:pt idx="1">
                  <c:v>66.170600000000007</c:v>
                </c:pt>
                <c:pt idx="2">
                  <c:v>60.2181</c:v>
                </c:pt>
                <c:pt idx="3">
                  <c:v>65.12230000000001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пробег!$C$13</c:f>
              <c:strCache>
                <c:ptCount val="1"/>
                <c:pt idx="0">
                  <c:v>Трамвай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sz="14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пробег!$D$11:$G$11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пробег!$D$13:$G$13</c:f>
              <c:numCache>
                <c:formatCode>##,#0\,0</c:formatCode>
                <c:ptCount val="4"/>
                <c:pt idx="0">
                  <c:v>33.301600000000001</c:v>
                </c:pt>
                <c:pt idx="1">
                  <c:v>33.515500000000003</c:v>
                </c:pt>
                <c:pt idx="2">
                  <c:v>29.5121</c:v>
                </c:pt>
                <c:pt idx="3">
                  <c:v>31.942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пробег!$C$14</c:f>
              <c:strCache>
                <c:ptCount val="1"/>
                <c:pt idx="0">
                  <c:v>Троллейбус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dLbls>
            <c:dLbl>
              <c:idx val="0"/>
              <c:layout>
                <c:manualLayout>
                  <c:x val="-3.2705157974987062E-2"/>
                  <c:y val="6.8838894798679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122696137483923E-2"/>
                  <c:y val="5.8851377884124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9748764774691412E-2"/>
                  <c:y val="5.8851377884124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5661551175282691E-2"/>
                  <c:y val="5.88511157445733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пробег!$D$11:$G$11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пробег!$D$14:$G$14</c:f>
              <c:numCache>
                <c:formatCode>##,#0\,0</c:formatCode>
                <c:ptCount val="4"/>
                <c:pt idx="0">
                  <c:v>32.094099999999997</c:v>
                </c:pt>
                <c:pt idx="1">
                  <c:v>32.655099999999997</c:v>
                </c:pt>
                <c:pt idx="2">
                  <c:v>30.706</c:v>
                </c:pt>
                <c:pt idx="3">
                  <c:v>33.180300000000003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5119616"/>
        <c:axId val="115121152"/>
      </c:lineChart>
      <c:catAx>
        <c:axId val="115119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5121152"/>
        <c:crosses val="autoZero"/>
        <c:auto val="1"/>
        <c:lblAlgn val="ctr"/>
        <c:lblOffset val="100"/>
        <c:noMultiLvlLbl val="0"/>
      </c:catAx>
      <c:valAx>
        <c:axId val="115121152"/>
        <c:scaling>
          <c:orientation val="minMax"/>
          <c:min val="10"/>
        </c:scaling>
        <c:delete val="1"/>
        <c:axPos val="l"/>
        <c:majorGridlines/>
        <c:numFmt formatCode="##,#0\,0" sourceLinked="1"/>
        <c:majorTickMark val="out"/>
        <c:minorTickMark val="none"/>
        <c:tickLblPos val="nextTo"/>
        <c:crossAx val="1151196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b="1" i="0" u="none" strike="noStrike" baseline="0">
                <a:effectLst/>
              </a:rPr>
              <a:t>Количество перевезенных платных пассажиров за 2019-2021 гг., тыс. пасс.</a:t>
            </a:r>
            <a:endParaRPr lang="ru-RU" sz="1600"/>
          </a:p>
        </c:rich>
      </c:tx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339989703203875E-3"/>
          <c:y val="9.9135191948687612E-2"/>
          <c:w val="0.95300969616835762"/>
          <c:h val="0.7544658661383560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'платные пасс.'!$C$3:$C$4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2.5457438345266509E-2"/>
                  <c:y val="1.7148983708915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8639618138424822E-2"/>
                  <c:y val="-8.5744918544577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'платные пасс.'!$B$5:$B$10</c:f>
              <c:strCache>
                <c:ptCount val="6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Банковские карты</c:v>
                </c:pt>
                <c:pt idx="3">
                  <c:v>Билеты длительного пользования</c:v>
                </c:pt>
                <c:pt idx="4">
                  <c:v>Суточные билеты</c:v>
                </c:pt>
                <c:pt idx="5">
                  <c:v>Билет на 90 минут</c:v>
                </c:pt>
              </c:strCache>
            </c:strRef>
          </c:cat>
          <c:val>
            <c:numRef>
              <c:f>'платные пасс.'!$C$5:$C$10</c:f>
              <c:numCache>
                <c:formatCode>##,#0\,0</c:formatCode>
                <c:ptCount val="6"/>
                <c:pt idx="0">
                  <c:v>42957.3</c:v>
                </c:pt>
                <c:pt idx="1">
                  <c:v>53799.9</c:v>
                </c:pt>
                <c:pt idx="2">
                  <c:v>2101.6</c:v>
                </c:pt>
                <c:pt idx="3">
                  <c:v>185234.4</c:v>
                </c:pt>
                <c:pt idx="4">
                  <c:v>7050.1</c:v>
                </c:pt>
                <c:pt idx="5">
                  <c:v>51.3</c:v>
                </c:pt>
              </c:numCache>
            </c:numRef>
          </c:val>
        </c:ser>
        <c:ser>
          <c:idx val="1"/>
          <c:order val="1"/>
          <c:tx>
            <c:strRef>
              <c:f>'платные пасс.'!$D$3:$D$4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-9.5465393794749408E-3"/>
                  <c:y val="-8.5744918544577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093078758949882E-2"/>
                  <c:y val="1.1432655805943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2959301924968211E-2"/>
                  <c:y val="2.85816395148593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863961813842482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 algn="ctr">
                  <a:defRPr lang="ru-RU" sz="1100" b="1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'платные пасс.'!$B$5:$B$10</c:f>
              <c:strCache>
                <c:ptCount val="6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Банковские карты</c:v>
                </c:pt>
                <c:pt idx="3">
                  <c:v>Билеты длительного пользования</c:v>
                </c:pt>
                <c:pt idx="4">
                  <c:v>Суточные билеты</c:v>
                </c:pt>
                <c:pt idx="5">
                  <c:v>Билет на 90 минут</c:v>
                </c:pt>
              </c:strCache>
            </c:strRef>
          </c:cat>
          <c:val>
            <c:numRef>
              <c:f>'платные пасс.'!$D$5:$D$10</c:f>
              <c:numCache>
                <c:formatCode>##,#0\,0</c:formatCode>
                <c:ptCount val="6"/>
                <c:pt idx="0">
                  <c:v>24580.7</c:v>
                </c:pt>
                <c:pt idx="1">
                  <c:v>47814.6</c:v>
                </c:pt>
                <c:pt idx="2">
                  <c:v>3656</c:v>
                </c:pt>
                <c:pt idx="3">
                  <c:v>116167.5</c:v>
                </c:pt>
                <c:pt idx="4">
                  <c:v>6249.3</c:v>
                </c:pt>
                <c:pt idx="5">
                  <c:v>57.1</c:v>
                </c:pt>
              </c:numCache>
            </c:numRef>
          </c:val>
        </c:ser>
        <c:ser>
          <c:idx val="2"/>
          <c:order val="2"/>
          <c:tx>
            <c:strRef>
              <c:f>'платные пасс.'!$E$3:$E$4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2"/>
              <c:layout>
                <c:manualLayout>
                  <c:x val="-2.7048528241845664E-2"/>
                  <c:y val="2.85816395148593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5003977724741446E-2"/>
                  <c:y val="5.71632790297186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38663484486873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 algn="ctr">
                  <a:defRPr lang="ru-RU" sz="1100" b="1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'платные пасс.'!$B$5:$B$10</c:f>
              <c:strCache>
                <c:ptCount val="6"/>
                <c:pt idx="0">
                  <c:v>Разовые билеты</c:v>
                </c:pt>
                <c:pt idx="1">
                  <c:v>ЕЭБ "Подорожник"</c:v>
                </c:pt>
                <c:pt idx="2">
                  <c:v>Банковские карты</c:v>
                </c:pt>
                <c:pt idx="3">
                  <c:v>Билеты длительного пользования</c:v>
                </c:pt>
                <c:pt idx="4">
                  <c:v>Суточные билеты</c:v>
                </c:pt>
                <c:pt idx="5">
                  <c:v>Билет на 90 минут</c:v>
                </c:pt>
              </c:strCache>
            </c:strRef>
          </c:cat>
          <c:val>
            <c:numRef>
              <c:f>'платные пасс.'!$E$5:$E$10</c:f>
              <c:numCache>
                <c:formatCode>##,#0\,0</c:formatCode>
                <c:ptCount val="6"/>
                <c:pt idx="0">
                  <c:v>19612.5</c:v>
                </c:pt>
                <c:pt idx="1">
                  <c:v>59828.1</c:v>
                </c:pt>
                <c:pt idx="2">
                  <c:v>10430.9</c:v>
                </c:pt>
                <c:pt idx="3">
                  <c:v>142341.6</c:v>
                </c:pt>
                <c:pt idx="4">
                  <c:v>3128.7</c:v>
                </c:pt>
                <c:pt idx="5">
                  <c:v>330.3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5248512"/>
        <c:axId val="116327552"/>
        <c:axId val="115078912"/>
      </c:bar3DChart>
      <c:catAx>
        <c:axId val="115248512"/>
        <c:scaling>
          <c:orientation val="minMax"/>
        </c:scaling>
        <c:delete val="0"/>
        <c:axPos val="b"/>
        <c:majorTickMark val="out"/>
        <c:minorTickMark val="none"/>
        <c:tickLblPos val="nextTo"/>
        <c:crossAx val="116327552"/>
        <c:crosses val="autoZero"/>
        <c:auto val="1"/>
        <c:lblAlgn val="ctr"/>
        <c:lblOffset val="100"/>
        <c:noMultiLvlLbl val="0"/>
      </c:catAx>
      <c:valAx>
        <c:axId val="116327552"/>
        <c:scaling>
          <c:orientation val="minMax"/>
        </c:scaling>
        <c:delete val="1"/>
        <c:axPos val="l"/>
        <c:majorGridlines/>
        <c:numFmt formatCode="##,#0\,0" sourceLinked="1"/>
        <c:majorTickMark val="out"/>
        <c:minorTickMark val="none"/>
        <c:tickLblPos val="nextTo"/>
        <c:crossAx val="115248512"/>
        <c:crosses val="autoZero"/>
        <c:crossBetween val="between"/>
      </c:valAx>
      <c:serAx>
        <c:axId val="115078912"/>
        <c:scaling>
          <c:orientation val="minMax"/>
        </c:scaling>
        <c:delete val="0"/>
        <c:axPos val="b"/>
        <c:majorTickMark val="out"/>
        <c:minorTickMark val="none"/>
        <c:tickLblPos val="nextTo"/>
        <c:crossAx val="116327552"/>
        <c:crosses val="autoZero"/>
      </c:ser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3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2351782897990935E-2"/>
          <c:w val="1"/>
          <c:h val="0.8333126791969268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CD88F4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94.2</c:v>
                </c:pt>
                <c:pt idx="1">
                  <c:v>5.8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94.2</c:v>
                </c:pt>
                <c:pt idx="1">
                  <c:v>5.8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shape val="box"/>
        <c:axId val="52358144"/>
        <c:axId val="52232960"/>
        <c:axId val="0"/>
      </c:bar3DChart>
      <c:catAx>
        <c:axId val="523581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52232960"/>
        <c:crosses val="autoZero"/>
        <c:auto val="1"/>
        <c:lblAlgn val="ctr"/>
        <c:lblOffset val="100"/>
        <c:noMultiLvlLbl val="0"/>
      </c:catAx>
      <c:valAx>
        <c:axId val="522329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523581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974180641708701"/>
          <c:y val="0.19113456190449526"/>
          <c:w val="0.14814252210737291"/>
          <c:h val="0.18691656337727097"/>
        </c:manualLayout>
      </c:layout>
      <c:overlay val="0"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 w="19050">
      <a:solidFill>
        <a:schemeClr val="tx2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60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141392933043238E-2"/>
          <c:y val="4.6273892550946598E-2"/>
          <c:w val="0.9025462043257565"/>
          <c:h val="0.93939112365232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FF6699"/>
              </a:solidFill>
            </c:spPr>
          </c:dPt>
          <c:dPt>
            <c:idx val="1"/>
            <c:bubble3D val="0"/>
            <c:explosion val="8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0.24793097351276674"/>
                  <c:y val="0.11912169582251916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94,2%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2772474177895768"/>
                  <c:y val="-0.12372039639205054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5,8%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4.4341672989328999E-2"/>
                  <c:y val="-0.13075573735797039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2.4942162180046812E-3"/>
                  <c:y val="6.3727455748600989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Лист1!$A$2:$A$3</c:f>
              <c:strCache>
                <c:ptCount val="2"/>
                <c:pt idx="0">
                  <c:v>Продукция российского производства</c:v>
                </c:pt>
                <c:pt idx="1">
                  <c:v>Продукция импортного производства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1496.9</c:v>
                </c:pt>
                <c:pt idx="1">
                  <c:v>86.9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ln w="19050"/>
      </c:spPr>
    </c:plotArea>
    <c:plotVisOnly val="1"/>
    <c:dispBlanksAs val="zero"/>
    <c:showDLblsOverMax val="0"/>
  </c:chart>
  <c:spPr>
    <a:ln w="19050">
      <a:solidFill>
        <a:schemeClr val="tx2"/>
      </a:solidFill>
    </a:ln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ru-RU" sz="1800"/>
              <a:t>Водители трамвая</a:t>
            </a:r>
          </a:p>
        </c:rich>
      </c:tx>
      <c:layout>
        <c:manualLayout>
          <c:xMode val="edge"/>
          <c:yMode val="edge"/>
          <c:x val="0.26983105249322731"/>
          <c:y val="3.3375255283470684E-2"/>
        </c:manualLayout>
      </c:layout>
      <c:overlay val="0"/>
    </c:title>
    <c:autoTitleDeleted val="0"/>
    <c:view3D>
      <c:rotX val="15"/>
      <c:hPercent val="39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566298774422614E-2"/>
          <c:y val="0.17831346281233859"/>
          <c:w val="0.90023405831745373"/>
          <c:h val="0.68915743735579504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99FFCC"/>
              </a:solidFill>
            </c:spPr>
          </c:dPt>
          <c:dPt>
            <c:idx val="1"/>
            <c:invertIfNegative val="0"/>
            <c:bubble3D val="0"/>
            <c:spPr>
              <a:solidFill>
                <a:srgbClr val="CD88F4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66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5.0136630937900051E-3"/>
                  <c:y val="-6.64881475087852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7020764670767128E-3"/>
                  <c:y val="-6.67691825923699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031054276048506E-2"/>
                  <c:y val="-1.385343295211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399276777382953E-2"/>
                  <c:y val="-2.37574639563868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1857903057460826E-2"/>
                  <c:y val="-2.8709669193843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1066212814599861E-2"/>
                  <c:y val="-1.4387781916699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('[118]9 месяцев'!$O$4,'[118]9 месяцев'!$Q$4,'[118]9 месяцев'!$S$4,'[118]9 месяцев'!$U$4)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([118]год!$O$6,[118]год!$Q$6,[118]год!$S$6,[118]год!$U$6)</c:f>
              <c:numCache>
                <c:formatCode>General</c:formatCode>
                <c:ptCount val="4"/>
                <c:pt idx="0">
                  <c:v>1831</c:v>
                </c:pt>
                <c:pt idx="1">
                  <c:v>1811</c:v>
                </c:pt>
                <c:pt idx="2">
                  <c:v>1818</c:v>
                </c:pt>
                <c:pt idx="3">
                  <c:v>1779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380032"/>
        <c:axId val="116381568"/>
        <c:axId val="0"/>
      </c:bar3DChart>
      <c:catAx>
        <c:axId val="116380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16381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6381568"/>
        <c:scaling>
          <c:orientation val="minMax"/>
          <c:min val="1650"/>
        </c:scaling>
        <c:delete val="1"/>
        <c:axPos val="l"/>
        <c:numFmt formatCode="General" sourceLinked="1"/>
        <c:majorTickMark val="out"/>
        <c:minorTickMark val="none"/>
        <c:tickLblPos val="nextTo"/>
        <c:crossAx val="116380032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ru-RU" sz="1800"/>
              <a:t>Водители троллейбуса</a:t>
            </a:r>
          </a:p>
        </c:rich>
      </c:tx>
      <c:layout>
        <c:manualLayout>
          <c:xMode val="edge"/>
          <c:yMode val="edge"/>
          <c:x val="0.21814595930019073"/>
          <c:y val="2.1500878987302063E-3"/>
        </c:manualLayout>
      </c:layout>
      <c:overlay val="0"/>
    </c:title>
    <c:autoTitleDeleted val="0"/>
    <c:view3D>
      <c:rotX val="15"/>
      <c:hPercent val="49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4319587532061535E-2"/>
          <c:y val="0.18509647973247775"/>
          <c:w val="0.87278169550730367"/>
          <c:h val="0.67307810811810087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99FFCC"/>
              </a:solidFill>
            </c:spPr>
          </c:dPt>
          <c:dPt>
            <c:idx val="1"/>
            <c:invertIfNegative val="0"/>
            <c:bubble3D val="0"/>
            <c:spPr>
              <a:solidFill>
                <a:srgbClr val="CD88F4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66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7.2467788473779826E-3"/>
                  <c:y val="1.20164655642873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063409633332929E-2"/>
                  <c:y val="1.20164655642873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500937787660707E-2"/>
                  <c:y val="-8.23044805279560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7408964264277516E-2"/>
                  <c:y val="-1.7656420357833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9687160527658176E-2"/>
                  <c:y val="-2.49071756423396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3074478013609512E-2"/>
                  <c:y val="-2.3474802588784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txPr>
              <a:bodyPr/>
              <a:lstStyle/>
              <a:p>
                <a:pPr algn="ctr">
                  <a:defRPr lang="ru-RU" sz="18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('[118]9 месяцев'!$O$4,'[118]9 месяцев'!$Q$4,'[118]9 месяцев'!$S$4,'[118]9 месяцев'!$U$4)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([118]год!$O$4,[118]год!$Q$4,[118]год!$S$4,[118]год!$U$4)</c:f>
              <c:numCache>
                <c:formatCode>General</c:formatCode>
                <c:ptCount val="4"/>
                <c:pt idx="0">
                  <c:v>1592</c:v>
                </c:pt>
                <c:pt idx="1">
                  <c:v>1653</c:v>
                </c:pt>
                <c:pt idx="2">
                  <c:v>1735</c:v>
                </c:pt>
                <c:pt idx="3">
                  <c:v>1758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633600"/>
        <c:axId val="116635136"/>
        <c:axId val="0"/>
      </c:bar3DChart>
      <c:catAx>
        <c:axId val="116633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16635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6635136"/>
        <c:scaling>
          <c:orientation val="minMax"/>
          <c:min val="1200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166336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ru-RU" sz="1800" dirty="0" smtClean="0"/>
              <a:t>Ремонтно-вспомогательные </a:t>
            </a:r>
            <a:r>
              <a:rPr lang="ru-RU" sz="1800" dirty="0"/>
              <a:t>рабочие</a:t>
            </a:r>
          </a:p>
        </c:rich>
      </c:tx>
      <c:layout>
        <c:manualLayout>
          <c:xMode val="edge"/>
          <c:yMode val="edge"/>
          <c:x val="9.9094232096277254E-2"/>
          <c:y val="4.8718359648284729E-3"/>
        </c:manualLayout>
      </c:layout>
      <c:overlay val="0"/>
    </c:title>
    <c:autoTitleDeleted val="0"/>
    <c:view3D>
      <c:rotX val="15"/>
      <c:hPercent val="38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368802527418712E-2"/>
          <c:y val="0.19735057802488387"/>
          <c:w val="0.90023405831745373"/>
          <c:h val="0.64545739628375154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99FFCC"/>
              </a:solidFill>
            </c:spPr>
          </c:dPt>
          <c:dPt>
            <c:idx val="1"/>
            <c:invertIfNegative val="0"/>
            <c:bubble3D val="0"/>
            <c:spPr>
              <a:solidFill>
                <a:srgbClr val="CD88F4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66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5.4725848469003302E-3"/>
                  <c:y val="-1.0764344178266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9832391175690964E-3"/>
                  <c:y val="-4.44804054198788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134275132142161E-2"/>
                  <c:y val="-1.76354288043834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324921222639398E-2"/>
                  <c:y val="-2.81931516893925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8125684783951601E-2"/>
                  <c:y val="-1.8705356441709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1796434490596428E-2"/>
                  <c:y val="-3.1536358849959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txPr>
              <a:bodyPr/>
              <a:lstStyle/>
              <a:p>
                <a:pPr algn="ctr">
                  <a:defRPr lang="ru-RU" sz="18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([118]год!$O$3,[118]год!$Q$3,[118]год!$S$3,[118]год!$U$3)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([118]год!$O$9,[118]год!$Q$9,[118]год!$S$9,[118]год!$U$9)</c:f>
              <c:numCache>
                <c:formatCode>General</c:formatCode>
                <c:ptCount val="4"/>
                <c:pt idx="0">
                  <c:v>3861</c:v>
                </c:pt>
                <c:pt idx="1">
                  <c:v>3885</c:v>
                </c:pt>
                <c:pt idx="2">
                  <c:v>3880</c:v>
                </c:pt>
                <c:pt idx="3">
                  <c:v>3653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661632"/>
        <c:axId val="116667520"/>
        <c:axId val="0"/>
      </c:bar3DChart>
      <c:catAx>
        <c:axId val="116661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16667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6667520"/>
        <c:scaling>
          <c:logBase val="10"/>
          <c:orientation val="minMax"/>
          <c:max val="3900"/>
          <c:min val="2000"/>
        </c:scaling>
        <c:delete val="1"/>
        <c:axPos val="l"/>
        <c:numFmt formatCode="General" sourceLinked="1"/>
        <c:majorTickMark val="out"/>
        <c:minorTickMark val="none"/>
        <c:tickLblPos val="nextTo"/>
        <c:crossAx val="116661632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ru-RU" sz="1800"/>
              <a:t>Кондукторы</a:t>
            </a:r>
          </a:p>
        </c:rich>
      </c:tx>
      <c:layout>
        <c:manualLayout>
          <c:xMode val="edge"/>
          <c:yMode val="edge"/>
          <c:x val="0.3645850472049203"/>
          <c:y val="2.9956620005832605E-2"/>
        </c:manualLayout>
      </c:layout>
      <c:overlay val="0"/>
    </c:title>
    <c:autoTitleDeleted val="0"/>
    <c:view3D>
      <c:rotX val="15"/>
      <c:hPercent val="48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3650987190034078E-2"/>
          <c:y val="0.23306466899970837"/>
          <c:w val="0.93389719708543895"/>
          <c:h val="0.61819335083114624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99FFCC"/>
              </a:solidFill>
            </c:spPr>
          </c:dPt>
          <c:dPt>
            <c:idx val="1"/>
            <c:invertIfNegative val="0"/>
            <c:bubble3D val="0"/>
            <c:spPr>
              <a:solidFill>
                <a:srgbClr val="CD88F4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66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6.495324062709612E-3"/>
                  <c:y val="1.10031980579006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2388171054825219E-3"/>
                  <c:y val="7.235728569962018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927823543833374E-2"/>
                  <c:y val="-9.9091382688359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6198791818588965E-2"/>
                  <c:y val="-1.76388439936686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837595415774898E-2"/>
                  <c:y val="1.25551235704446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2054077086108403E-2"/>
                  <c:y val="-1.15973343015227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txPr>
              <a:bodyPr/>
              <a:lstStyle/>
              <a:p>
                <a:pPr algn="ctr">
                  <a:defRPr lang="ru-RU" sz="18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([118]год!$O$3,[118]год!$Q$3,[118]год!$S$3,[118]год!$U$3)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([118]год!$O$8,[118]год!$Q$8,[118]год!$S$8,[118]год!$U$8)</c:f>
              <c:numCache>
                <c:formatCode>General</c:formatCode>
                <c:ptCount val="4"/>
                <c:pt idx="0">
                  <c:v>2639</c:v>
                </c:pt>
                <c:pt idx="1">
                  <c:v>2714</c:v>
                </c:pt>
                <c:pt idx="2">
                  <c:v>2603</c:v>
                </c:pt>
                <c:pt idx="3">
                  <c:v>2237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722688"/>
        <c:axId val="116728576"/>
        <c:axId val="0"/>
      </c:bar3DChart>
      <c:catAx>
        <c:axId val="116722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16728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6728576"/>
        <c:scaling>
          <c:logBase val="10"/>
          <c:orientation val="minMax"/>
          <c:max val="2700"/>
          <c:min val="1000"/>
        </c:scaling>
        <c:delete val="1"/>
        <c:axPos val="l"/>
        <c:numFmt formatCode="General" sourceLinked="1"/>
        <c:majorTickMark val="out"/>
        <c:minorTickMark val="none"/>
        <c:tickLblPos val="nextTo"/>
        <c:crossAx val="116722688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Среднемесячная заработная плата работников основных </a:t>
            </a:r>
            <a:r>
              <a:rPr lang="ru-RU" dirty="0" smtClean="0"/>
              <a:t>профессий</a:t>
            </a:r>
          </a:p>
          <a:p>
            <a:pPr>
              <a:defRPr/>
            </a:pPr>
            <a:r>
              <a:rPr lang="ru-RU" dirty="0" smtClean="0"/>
              <a:t>СПб </a:t>
            </a:r>
            <a:r>
              <a:rPr lang="ru-RU" dirty="0"/>
              <a:t>ГУП </a:t>
            </a:r>
            <a:r>
              <a:rPr lang="ru-RU" dirty="0" smtClean="0"/>
              <a:t>«Горэлектротранс»</a:t>
            </a:r>
            <a:r>
              <a:rPr lang="ru-RU" baseline="0" dirty="0" smtClean="0"/>
              <a:t> </a:t>
            </a:r>
            <a:r>
              <a:rPr lang="ru-RU" dirty="0" smtClean="0"/>
              <a:t>за </a:t>
            </a:r>
            <a:r>
              <a:rPr lang="ru-RU" dirty="0"/>
              <a:t>2018-2021 </a:t>
            </a:r>
            <a:r>
              <a:rPr lang="ru-RU" dirty="0" smtClean="0"/>
              <a:t>гг.</a:t>
            </a:r>
            <a:endParaRPr lang="ru-RU" dirty="0"/>
          </a:p>
        </c:rich>
      </c:tx>
      <c:layout>
        <c:manualLayout>
          <c:xMode val="edge"/>
          <c:yMode val="edge"/>
          <c:x val="0.13140808993461367"/>
          <c:y val="3.836325878321212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4782269950274171E-2"/>
          <c:y val="0.18009288141773422"/>
          <c:w val="0.97611349360136956"/>
          <c:h val="0.590466087813604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'C:\Users\id_ootiz3\AppData\Local\Microsoft\Windows\INetCache\Content.Outlook\RFS529LM\[Копия ФЗП 2019 к 2014.xls]год'!$BI$2</c:f>
              <c:strCache>
                <c:ptCount val="1"/>
                <c:pt idx="0">
                  <c:v>2018 год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-2.8392403131883271E-3"/>
                  <c:y val="4.52228954617578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'C:\Users\id_ootiz3\Documents\Танюшке от Светы\Документы к баланс ком и год отч\Отчет 2021 год\[ФЗП 2021 к 2014.xls]год'!$B$5:$B$9</c:f>
              <c:strCache>
                <c:ptCount val="5"/>
                <c:pt idx="0">
                  <c:v>Водители троллейбуса</c:v>
                </c:pt>
                <c:pt idx="1">
                  <c:v>Водители трамвая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Руководители,специалисты и служащие</c:v>
                </c:pt>
              </c:strCache>
            </c:strRef>
          </c:cat>
          <c:val>
            <c:numRef>
              <c:f>'C:\Users\id_ootiz3\AppData\Local\Microsoft\Windows\INetCache\Content.Outlook\RFS529LM\[Копия ФЗП 2019 к 2014.xls]год'!$BM$5:$BM$9</c:f>
              <c:numCache>
                <c:formatCode>General</c:formatCode>
                <c:ptCount val="5"/>
                <c:pt idx="0">
                  <c:v>66444</c:v>
                </c:pt>
                <c:pt idx="1">
                  <c:v>59197</c:v>
                </c:pt>
                <c:pt idx="2">
                  <c:v>37421</c:v>
                </c:pt>
                <c:pt idx="3">
                  <c:v>42513</c:v>
                </c:pt>
                <c:pt idx="4">
                  <c:v>56236</c:v>
                </c:pt>
              </c:numCache>
            </c:numRef>
          </c:val>
        </c:ser>
        <c:ser>
          <c:idx val="2"/>
          <c:order val="1"/>
          <c:tx>
            <c:v>2019 год</c:v>
          </c:tx>
          <c:spPr>
            <a:solidFill>
              <a:srgbClr val="92D050"/>
            </a:solidFill>
          </c:spPr>
          <c:invertIfNegative val="0"/>
          <c:dLbls>
            <c:dLbl>
              <c:idx val="1"/>
              <c:layout>
                <c:manualLayout>
                  <c:x val="-9.9373410961591455E-3"/>
                  <c:y val="2.693254880511851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4196201565941635E-3"/>
                  <c:y val="-2.48725925039667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'C:\Users\id_ootiz3\Documents\Танюшке от Светы\Документы к баланс ком и год отч\Отчет 2021 год\[ФЗП 2021 к 2014.xls]год'!$B$5:$B$9</c:f>
              <c:strCache>
                <c:ptCount val="5"/>
                <c:pt idx="0">
                  <c:v>Водители троллейбуса</c:v>
                </c:pt>
                <c:pt idx="1">
                  <c:v>Водители трамвая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Руководители,специалисты и служащие</c:v>
                </c:pt>
              </c:strCache>
            </c:strRef>
          </c:cat>
          <c:val>
            <c:numRef>
              <c:f>'C:\Users\id_ootiz3\AppData\Local\Microsoft\Windows\INetCache\Content.Outlook\RFS529LM\[Копия ФЗП 2019 к 2014.xls]год'!$BY$5:$BY$9</c:f>
              <c:numCache>
                <c:formatCode>General</c:formatCode>
                <c:ptCount val="5"/>
                <c:pt idx="0">
                  <c:v>70834</c:v>
                </c:pt>
                <c:pt idx="1">
                  <c:v>64099</c:v>
                </c:pt>
                <c:pt idx="2">
                  <c:v>39612</c:v>
                </c:pt>
                <c:pt idx="3">
                  <c:v>45953</c:v>
                </c:pt>
                <c:pt idx="4">
                  <c:v>59744</c:v>
                </c:pt>
              </c:numCache>
            </c:numRef>
          </c:val>
        </c:ser>
        <c:ser>
          <c:idx val="3"/>
          <c:order val="2"/>
          <c:tx>
            <c:strRef>
              <c:f>'C:\Users\id_ootiz3\Documents\Танюшке от Светы\Документы к баланс ком и год отч\Отчет 2021 год\[ФЗП 2021 к 2014.xls]год'!$CF$2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dLbl>
              <c:idx val="4"/>
              <c:layout>
                <c:manualLayout>
                  <c:x val="-1.0410427552876418E-16"/>
                  <c:y val="-1.58280134116152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'C:\Users\id_ootiz3\Documents\Танюшке от Светы\Документы к баланс ком и год отч\Отчет 2021 год\[ФЗП 2021 к 2014.xls]год'!$B$5:$B$9</c:f>
              <c:strCache>
                <c:ptCount val="5"/>
                <c:pt idx="0">
                  <c:v>Водители троллейбуса</c:v>
                </c:pt>
                <c:pt idx="1">
                  <c:v>Водители трамвая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Руководители,специалисты и служащие</c:v>
                </c:pt>
              </c:strCache>
            </c:strRef>
          </c:cat>
          <c:val>
            <c:numRef>
              <c:f>'C:\Users\id_ootiz3\Documents\Танюшке от Светы\Документы к баланс ком и год отч\Отчет 2021 год\[ФЗП 2021 к 2014.xls]год'!$CJ$5:$CJ$9</c:f>
              <c:numCache>
                <c:formatCode>General</c:formatCode>
                <c:ptCount val="5"/>
                <c:pt idx="0">
                  <c:v>67857</c:v>
                </c:pt>
                <c:pt idx="1">
                  <c:v>61823</c:v>
                </c:pt>
                <c:pt idx="2">
                  <c:v>37372</c:v>
                </c:pt>
                <c:pt idx="3">
                  <c:v>46268</c:v>
                </c:pt>
                <c:pt idx="4">
                  <c:v>61006</c:v>
                </c:pt>
              </c:numCache>
            </c:numRef>
          </c:val>
        </c:ser>
        <c:ser>
          <c:idx val="1"/>
          <c:order val="3"/>
          <c:tx>
            <c:strRef>
              <c:f>'C:\Users\id_ootiz3\Documents\Танюшке от Светы\Документы к баланс ком и год отч\Отчет 2021 год\[ФЗП 2021 к 2014.xls]год'!$CQ$2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rgbClr val="FF6699"/>
            </a:solidFill>
          </c:spPr>
          <c:invertIfNegative val="0"/>
          <c:dLbls>
            <c:numFmt formatCode="#,##0" sourceLinked="0"/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'C:\Users\id_ootiz3\Documents\Танюшке от Светы\Документы к баланс ком и год отч\Отчет 2021 год\[ФЗП 2021 к 2014.xls]год'!$B$5:$B$9</c:f>
              <c:strCache>
                <c:ptCount val="5"/>
                <c:pt idx="0">
                  <c:v>Водители троллейбуса</c:v>
                </c:pt>
                <c:pt idx="1">
                  <c:v>Водители трамвая</c:v>
                </c:pt>
                <c:pt idx="2">
                  <c:v>Кондукторы</c:v>
                </c:pt>
                <c:pt idx="3">
                  <c:v>Ремонтно-вспомогательные рабочие</c:v>
                </c:pt>
                <c:pt idx="4">
                  <c:v>Руководители,специалисты и служащие</c:v>
                </c:pt>
              </c:strCache>
            </c:strRef>
          </c:cat>
          <c:val>
            <c:numRef>
              <c:f>'C:\Users\id_ootiz3\Documents\Танюшке от Светы\Документы к баланс ком и год отч\Отчет 2021 год\[ФЗП 2021 к 2014.xls]год'!$CU$5:$CU$9</c:f>
              <c:numCache>
                <c:formatCode>General</c:formatCode>
                <c:ptCount val="5"/>
                <c:pt idx="0">
                  <c:v>79692</c:v>
                </c:pt>
                <c:pt idx="1">
                  <c:v>72834</c:v>
                </c:pt>
                <c:pt idx="2">
                  <c:v>46317</c:v>
                </c:pt>
                <c:pt idx="3">
                  <c:v>52715</c:v>
                </c:pt>
                <c:pt idx="4">
                  <c:v>69604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16838400"/>
        <c:axId val="116839936"/>
      </c:barChart>
      <c:catAx>
        <c:axId val="116838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50"/>
            </a:pPr>
            <a:endParaRPr lang="ru-RU"/>
          </a:p>
        </c:txPr>
        <c:crossAx val="1168399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6839936"/>
        <c:scaling>
          <c:orientation val="minMax"/>
          <c:min val="0"/>
        </c:scaling>
        <c:delete val="1"/>
        <c:axPos val="l"/>
        <c:majorGridlines/>
        <c:numFmt formatCode="#,##0" sourceLinked="0"/>
        <c:majorTickMark val="out"/>
        <c:minorTickMark val="none"/>
        <c:tickLblPos val="nextTo"/>
        <c:crossAx val="1168384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7434461335191879"/>
          <c:y val="0.88615153871792018"/>
          <c:w val="0.43995381204340905"/>
          <c:h val="4.827526286253094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0.18852</cdr:x>
      <cdr:y>0.13071</cdr:y>
    </cdr:from>
    <cdr:to>
      <cdr:x>0.35479</cdr:x>
      <cdr:y>0.18662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28694" y="785818"/>
          <a:ext cx="819064" cy="3361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1 476,2 млн.руб.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0.71059</cdr:x>
      <cdr:y>0.76052</cdr:y>
    </cdr:from>
    <cdr:to>
      <cdr:x>0.95863</cdr:x>
      <cdr:y>0.81315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500462" y="4572032"/>
          <a:ext cx="1221872" cy="3163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90,9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млн.руб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0.01387</cdr:x>
      <cdr:y>0.77161</cdr:y>
    </cdr:from>
    <cdr:to>
      <cdr:x>0.66582</cdr:x>
      <cdr:y>0.88821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68325" y="4344375"/>
          <a:ext cx="3211577" cy="65648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российского производства</a:t>
          </a:r>
        </a:p>
      </cdr:txBody>
    </cdr:sp>
  </cdr:relSizeAnchor>
  <cdr:relSizeAnchor xmlns:cdr="http://schemas.openxmlformats.org/drawingml/2006/chartDrawing">
    <cdr:from>
      <cdr:x>0.01387</cdr:x>
      <cdr:y>0.79699</cdr:y>
    </cdr:from>
    <cdr:to>
      <cdr:x>0.68703</cdr:x>
      <cdr:y>0.96645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68325" y="4487251"/>
          <a:ext cx="3316060" cy="954104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импортного производства</a:t>
          </a:r>
        </a:p>
      </cdr:txBody>
    </cdr:sp>
  </cdr:relSizeAnchor>
  <cdr:relSizeAnchor xmlns:cdr="http://schemas.openxmlformats.org/drawingml/2006/chartDrawing">
    <cdr:from>
      <cdr:x>0.01387</cdr:x>
      <cdr:y>0.89849</cdr:y>
    </cdr:from>
    <cdr:to>
      <cdr:x>0.03807</cdr:x>
      <cdr:y>0.92963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68325" y="5058755"/>
          <a:ext cx="119212" cy="175326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0.01867</cdr:x>
      <cdr:y>0.7843</cdr:y>
    </cdr:from>
    <cdr:to>
      <cdr:x>0.04287</cdr:x>
      <cdr:y>0.81542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91970" y="4415813"/>
          <a:ext cx="119231" cy="175213"/>
        </a:xfrm>
        <a:prstGeom xmlns:a="http://schemas.openxmlformats.org/drawingml/2006/main" prst="rect">
          <a:avLst/>
        </a:prstGeom>
        <a:solidFill xmlns:a="http://schemas.openxmlformats.org/drawingml/2006/main">
          <a:srgbClr val="FF6699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0.04215</cdr:x>
      <cdr:y>0.17949</cdr:y>
    </cdr:from>
    <cdr:to>
      <cdr:x>0.15484</cdr:x>
      <cdr:y>0.23077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77104" y="1008112"/>
          <a:ext cx="1008112" cy="28803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00B050"/>
          </a:solidFill>
        </a:ln>
      </cdr:spPr>
      <cdr:style>
        <a:lnRef xmlns:a="http://schemas.openxmlformats.org/drawingml/2006/main" idx="2">
          <a:schemeClr val="accent3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+ 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17,4%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0.22728</cdr:x>
      <cdr:y>0.24359</cdr:y>
    </cdr:from>
    <cdr:to>
      <cdr:x>0.33997</cdr:x>
      <cdr:y>0.29487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2033288" y="1368152"/>
          <a:ext cx="1008112" cy="28803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00B050"/>
          </a:solidFill>
        </a:ln>
      </cdr:spPr>
      <cdr:style>
        <a:lnRef xmlns:a="http://schemas.openxmlformats.org/drawingml/2006/main" idx="2">
          <a:schemeClr val="accent3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+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17,8%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0.42851</cdr:x>
      <cdr:y>0.38462</cdr:y>
    </cdr:from>
    <cdr:to>
      <cdr:x>0.5412</cdr:x>
      <cdr:y>0.4359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3833488" y="2160240"/>
          <a:ext cx="1008112" cy="28803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00B050"/>
          </a:solidFill>
        </a:ln>
      </cdr:spPr>
      <cdr:style>
        <a:lnRef xmlns:a="http://schemas.openxmlformats.org/drawingml/2006/main" idx="2">
          <a:schemeClr val="accent3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+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23,9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0.61871</cdr:x>
      <cdr:y>0.32051</cdr:y>
    </cdr:from>
    <cdr:to>
      <cdr:x>0.7314</cdr:x>
      <cdr:y>0.37179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5535040" y="1800200"/>
          <a:ext cx="1008112" cy="28803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00B050"/>
          </a:solidFill>
        </a:ln>
      </cdr:spPr>
      <cdr:style>
        <a:lnRef xmlns:a="http://schemas.openxmlformats.org/drawingml/2006/main" idx="2">
          <a:schemeClr val="accent3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+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13,9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0.81487</cdr:x>
      <cdr:y>0.25641</cdr:y>
    </cdr:from>
    <cdr:to>
      <cdr:x>0.92756</cdr:x>
      <cdr:y>0.30769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7289872" y="1440160"/>
          <a:ext cx="1008112" cy="28803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00B050"/>
          </a:solidFill>
        </a:ln>
      </cdr:spPr>
      <cdr:style>
        <a:lnRef xmlns:a="http://schemas.openxmlformats.org/drawingml/2006/main" idx="2">
          <a:schemeClr val="accent3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+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14,1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%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6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6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9CE66-58B9-4990-9A5E-6533E4C68141}" type="datetimeFigureOut">
              <a:rPr lang="ru-RU" smtClean="0"/>
              <a:t>26.04.2022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30097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7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4FF00-9C51-420E-AFA3-E90D441A8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1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D936E-AE9A-42EA-9121-3256823270B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8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471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5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7342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81" y="4715909"/>
            <a:ext cx="5438139" cy="44677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488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69" y="4715907"/>
            <a:ext cx="5438139" cy="446770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3121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4552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62900" y="4869424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191035" y="1052736"/>
            <a:ext cx="5688630" cy="10808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СПб ГУП «Горэлектротранс»</a:t>
            </a:r>
          </a:p>
          <a:p>
            <a:pPr lvl="0" algn="ctr"/>
            <a:endParaRPr lang="ru-RU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Shape 25"/>
          <p:cNvSpPr txBox="1"/>
          <p:nvPr/>
        </p:nvSpPr>
        <p:spPr>
          <a:xfrm>
            <a:off x="107503" y="2420888"/>
            <a:ext cx="5855693" cy="14401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6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«Итоги работы за 2021 год»</a:t>
            </a:r>
            <a:endParaRPr lang="ru-RU" sz="3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2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Среднесписочная численность</a:t>
            </a:r>
            <a:b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2018-2021 гг., чел.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481592"/>
              </p:ext>
            </p:extLst>
          </p:nvPr>
        </p:nvGraphicFramePr>
        <p:xfrm>
          <a:off x="107504" y="6093296"/>
          <a:ext cx="8928993" cy="720080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{69C7853C-536D-4A76-A0AE-DD22124D55A5}</a:tableStyleId>
              </a:tblPr>
              <a:tblGrid>
                <a:gridCol w="3328077"/>
                <a:gridCol w="1352443"/>
                <a:gridCol w="1440160"/>
                <a:gridCol w="1440160"/>
                <a:gridCol w="1368153"/>
              </a:tblGrid>
              <a:tr h="291465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  <a:tr h="42861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по СПб ГУП "Горэлектротранс"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(чел.)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11 470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11 678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11 693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11 131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597346" y="274637"/>
            <a:ext cx="2133600" cy="365125"/>
          </a:xfrm>
        </p:spPr>
        <p:txBody>
          <a:bodyPr/>
          <a:lstStyle/>
          <a:p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fld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445028"/>
              </p:ext>
            </p:extLst>
          </p:nvPr>
        </p:nvGraphicFramePr>
        <p:xfrm>
          <a:off x="231421" y="836712"/>
          <a:ext cx="4340579" cy="2452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9256893"/>
              </p:ext>
            </p:extLst>
          </p:nvPr>
        </p:nvGraphicFramePr>
        <p:xfrm>
          <a:off x="4716016" y="836712"/>
          <a:ext cx="4248472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5245420"/>
              </p:ext>
            </p:extLst>
          </p:nvPr>
        </p:nvGraphicFramePr>
        <p:xfrm>
          <a:off x="107504" y="3356992"/>
          <a:ext cx="5112568" cy="2595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1869691"/>
              </p:ext>
            </p:extLst>
          </p:nvPr>
        </p:nvGraphicFramePr>
        <p:xfrm>
          <a:off x="4742758" y="3284984"/>
          <a:ext cx="408432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Стрелка вниз 13"/>
          <p:cNvSpPr/>
          <p:nvPr/>
        </p:nvSpPr>
        <p:spPr>
          <a:xfrm>
            <a:off x="4413725" y="1748148"/>
            <a:ext cx="288032" cy="103278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305123" y="1324093"/>
            <a:ext cx="583783" cy="2880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- 39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 rot="10800000">
            <a:off x="8635289" y="1748147"/>
            <a:ext cx="288032" cy="1104788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8427368" y="1319662"/>
            <a:ext cx="703874" cy="2880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+ 23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4600875" y="4429119"/>
            <a:ext cx="288032" cy="103278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413725" y="4005063"/>
            <a:ext cx="662332" cy="3600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- 227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8582599" y="4285101"/>
            <a:ext cx="288032" cy="1176797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375998" y="3861047"/>
            <a:ext cx="701234" cy="3240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- 366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4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32"/>
          <p:cNvSpPr txBox="1"/>
          <p:nvPr/>
        </p:nvSpPr>
        <p:spPr>
          <a:xfrm>
            <a:off x="217394" y="-1296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Среднемесячная заработная плата работников 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Номер слайда 5"/>
          <p:cNvSpPr txBox="1">
            <a:spLocks/>
          </p:cNvSpPr>
          <p:nvPr/>
        </p:nvSpPr>
        <p:spPr>
          <a:xfrm>
            <a:off x="4499992" y="30144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11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6415224"/>
              </p:ext>
            </p:extLst>
          </p:nvPr>
        </p:nvGraphicFramePr>
        <p:xfrm>
          <a:off x="94022" y="774170"/>
          <a:ext cx="8946055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23528" y="6093296"/>
            <a:ext cx="8424936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Увеличение заработной платы работников  за 2021 г. до 18%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Средняя заработная плата водителей автобусов – 90 000,0 – 95 000,0 руб.</a:t>
            </a:r>
          </a:p>
        </p:txBody>
      </p:sp>
    </p:spTree>
    <p:extLst>
      <p:ext uri="{BB962C8B-B14F-4D97-AF65-F5344CB8AC3E}">
        <p14:creationId xmlns:p14="http://schemas.microsoft.com/office/powerpoint/2010/main" val="195049813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Исполнение адресной инвестиционной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программы, </a:t>
            </a: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финансируемой за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счёт собственных источников </a:t>
            </a:r>
            <a:endParaRPr lang="ru-RU" sz="1700" b="1" i="1" dirty="0" smtClean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Номер слайда 5"/>
          <p:cNvSpPr txBox="1">
            <a:spLocks/>
          </p:cNvSpPr>
          <p:nvPr/>
        </p:nvSpPr>
        <p:spPr>
          <a:xfrm>
            <a:off x="4610696" y="33904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12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876010"/>
              </p:ext>
            </p:extLst>
          </p:nvPr>
        </p:nvGraphicFramePr>
        <p:xfrm>
          <a:off x="253384" y="908720"/>
          <a:ext cx="8714624" cy="5617393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447967"/>
                <a:gridCol w="3906222"/>
                <a:gridCol w="1453478"/>
                <a:gridCol w="1362636"/>
                <a:gridCol w="1544321"/>
              </a:tblGrid>
              <a:tr h="4359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АИП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Адресная инвестиционная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</a:t>
                      </a:r>
                      <a:b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22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План,</a:t>
                      </a:r>
                      <a:b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Факт,</a:t>
                      </a:r>
                      <a:b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</a:t>
                      </a:r>
                      <a:b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плана,</a:t>
                      </a:r>
                      <a:r>
                        <a:rPr lang="ru-RU" sz="14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3815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объектов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723 636,9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621 080,9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85,8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</a:tr>
              <a:tr h="4261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подвижного состава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579 263,4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579 216,8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</a:tr>
              <a:tr h="4359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пассажирских трамвайных вагонов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402 911,7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402 865,1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4359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узлов и агрегатов подвижного состава                                               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176 351,7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176 351,7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4029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основных средств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1 139 738,7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1 076 467,8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94,4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</a:tr>
              <a:tr h="4359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троллейбусов (лизинговые платежи)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796 019,5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796 019,5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6492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производственного оборудования, авто, спецтехники и прочих видов основных средств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343 719,2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280 448,3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81,6</a:t>
                      </a:r>
                    </a:p>
                  </a:txBody>
                  <a:tcPr marL="9525" marR="9525" marT="9525" marB="0" anchor="ctr">
                    <a:noFill/>
                  </a:tcPr>
                </a:tc>
              </a:tr>
              <a:tr h="5336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14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выполнение Программы развития предприятия в 2022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427 423,4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593 296,9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138,8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</a:tr>
              <a:tr h="34981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2 870 062,4</a:t>
                      </a: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2 870 062,4</a:t>
                      </a: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</a:tr>
              <a:tr h="51706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без учета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резерва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2 442 639,0</a:t>
                      </a: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2 276 765,5</a:t>
                      </a: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93,2</a:t>
                      </a: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16558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Субсидия на увеличение уставного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фонда</a:t>
            </a:r>
            <a:b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СПб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ГУП «Горэлектротранс»</a:t>
            </a:r>
            <a:endParaRPr sz="17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Номер слайда 5"/>
          <p:cNvSpPr txBox="1">
            <a:spLocks/>
          </p:cNvSpPr>
          <p:nvPr/>
        </p:nvSpPr>
        <p:spPr>
          <a:xfrm>
            <a:off x="4602058" y="34320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13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315942"/>
              </p:ext>
            </p:extLst>
          </p:nvPr>
        </p:nvGraphicFramePr>
        <p:xfrm>
          <a:off x="107504" y="836712"/>
          <a:ext cx="8937528" cy="557659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10490"/>
                <a:gridCol w="3433926"/>
                <a:gridCol w="864096"/>
                <a:gridCol w="1008112"/>
                <a:gridCol w="792088"/>
                <a:gridCol w="874559"/>
                <a:gridCol w="860213"/>
                <a:gridCol w="794044"/>
              </a:tblGrid>
              <a:tr h="3269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C4C0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мероприятий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C4C0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r>
                        <a:rPr lang="ru-RU" sz="10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</a:t>
                      </a:r>
                      <a:r>
                        <a:rPr lang="ru-RU" sz="1000" b="1" u="none" strike="noStrike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000" b="1" u="none" strike="noStrike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C4C0CA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Исполнение в 2021 г.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C4C0CA"/>
                    </a:solidFill>
                  </a:tcPr>
                </a:tc>
              </a:tr>
              <a:tr h="9425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 работ,</a:t>
                      </a:r>
                      <a:b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 </a:t>
                      </a: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работ,</a:t>
                      </a:r>
                      <a:b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Выставлены пени,</a:t>
                      </a:r>
                      <a:b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Получена</a:t>
                      </a:r>
                      <a:r>
                        <a:rPr lang="ru-RU" sz="10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субсидия</a:t>
                      </a: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b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Исполнение</a:t>
                      </a:r>
                      <a:r>
                        <a:rPr lang="ru-RU" sz="10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субсидии</a:t>
                      </a: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 учетом удержанных пеней,</a:t>
                      </a:r>
                      <a:b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solidFill>
                      <a:srgbClr val="C4C0CA"/>
                    </a:solidFill>
                  </a:tcPr>
                </a:tc>
              </a:tr>
              <a:tr h="348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контактной сети трамвая, в том числе: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71 992,9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69 116,8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96,0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2 019,4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67 097,3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93,2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3960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контактной сети трамвая ул. М</a:t>
                      </a:r>
                      <a:r>
                        <a:rPr lang="ru-RU" sz="10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Казакова</a:t>
                      </a:r>
                      <a:r>
                        <a:rPr lang="ru-RU" sz="1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ул. Десантников от пр. Стачек до Петергофского шоссе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71 992,9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69 116,8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96,0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2 019,4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67 097,3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93,2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285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троллейбусных линий, в том числе: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75 824,3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75 874,7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100,1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60,9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75 813,8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4911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троллейбусной линии Институтский пр., ул.Курчатова от Новороссийской ул. до Политехнической ул.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35 893,7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35 944,1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100,1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60,9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35 883,3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4911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троллейбусной линии пр. Металлистов, Якорная ул, от Пискарёвского пр. до Красногвардейской пл.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39 930,5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39 930,5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39 930,5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3960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кабельной сети городского электрического транспорта, в том числе: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49 198,2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49 709,3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101,0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588,2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49 121,1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99,8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3960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кабельной сети от т/п 36 фидеры "Пирогова", "Карпинского", "Софьи Ковалевской", "Бутлерова", "Науки" 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7 969,3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8 162,7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102,4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193,4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7 969,3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5940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3.2.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кабельной сети от т/п 63 фидеры "</a:t>
                      </a:r>
                      <a:r>
                        <a:rPr lang="ru-RU" sz="10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Коломяжский</a:t>
                      </a:r>
                      <a:r>
                        <a:rPr lang="ru-RU" sz="1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", "Испытателей", "</a:t>
                      </a:r>
                      <a:r>
                        <a:rPr lang="ru-RU" sz="10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Сизова</a:t>
                      </a:r>
                      <a:r>
                        <a:rPr lang="ru-RU" sz="1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", "Новикова", "Королева", "Уточкина", "Поликарпова"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41 228,9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41 546,6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100,8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394,8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41 151,8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99,8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4449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Погашение лизинговых платежей по приобретению трамвайных вагонов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328 278,5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328 278,5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328 278,5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35487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66" marR="5666" marT="5666" marB="0" anchor="ctr"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525 293,8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522 979,2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99,6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2 668,5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520 310,7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99,1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54934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-1"/>
            <a:ext cx="9153900" cy="957103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/>
          <p:nvPr/>
        </p:nvSpPr>
        <p:spPr>
          <a:xfrm>
            <a:off x="602800" y="1205575"/>
            <a:ext cx="5425200" cy="7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Clr>
                <a:schemeClr val="dk1"/>
              </a:buClr>
              <a:buSzPct val="45833"/>
              <a:buFont typeface="Arial"/>
              <a:buNone/>
            </a:pPr>
            <a:endParaRPr lang="ru" sz="2400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" name="Shape 35"/>
          <p:cNvSpPr txBox="1"/>
          <p:nvPr/>
        </p:nvSpPr>
        <p:spPr>
          <a:xfrm>
            <a:off x="625400" y="1838025"/>
            <a:ext cx="4493399" cy="2490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1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7" name="Shape 37"/>
          <p:cNvSpPr txBox="1"/>
          <p:nvPr/>
        </p:nvSpPr>
        <p:spPr>
          <a:xfrm>
            <a:off x="5464650" y="3283625"/>
            <a:ext cx="2559300" cy="316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buClr>
                <a:schemeClr val="dk1"/>
              </a:buClr>
              <a:buSzPct val="110000"/>
              <a:buFont typeface="Arial"/>
              <a:buNone/>
            </a:pPr>
            <a:endParaRPr lang="ru" sz="1000" i="1" dirty="0">
              <a:solidFill>
                <a:schemeClr val="dk1"/>
              </a:solidFill>
            </a:endParaRPr>
          </a:p>
        </p:txBody>
      </p:sp>
      <p:sp>
        <p:nvSpPr>
          <p:cNvPr id="38" name="Shape 38"/>
          <p:cNvSpPr txBox="1"/>
          <p:nvPr/>
        </p:nvSpPr>
        <p:spPr>
          <a:xfrm>
            <a:off x="602800" y="4721751"/>
            <a:ext cx="4328100" cy="464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49" y="33773"/>
            <a:ext cx="6446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Итоги работы за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2021 год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5" name="Номер слайда 5"/>
          <p:cNvSpPr txBox="1">
            <a:spLocks/>
          </p:cNvSpPr>
          <p:nvPr/>
        </p:nvSpPr>
        <p:spPr>
          <a:xfrm>
            <a:off x="4887709" y="35904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19B0651-EE4F-4900-A07F-96A6BFA9D0F0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r"/>
              <a:t>14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Блок-схема: документ 15"/>
          <p:cNvSpPr/>
          <p:nvPr/>
        </p:nvSpPr>
        <p:spPr>
          <a:xfrm>
            <a:off x="76450" y="1134186"/>
            <a:ext cx="9001000" cy="5112568"/>
          </a:xfrm>
          <a:prstGeom prst="flowChartDocument">
            <a:avLst/>
          </a:prstGeom>
          <a:solidFill>
            <a:srgbClr val="DDDDDF"/>
          </a:solidFill>
          <a:ln>
            <a:solidFill>
              <a:srgbClr val="BEBED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Ø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2021 г. объем транспортной работы составил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65,1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км., план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 на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99,0%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перевезено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255,7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пассажиров, план выполнен на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100,8%</a:t>
            </a: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предприятия составили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18 657,8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руб., план доходов выполнен на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100,3%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Проведено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676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закупочных процедур на общую сумму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8 045,7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руб. Экономия от проведения закупочных процедур составила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287,2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утверждена Программа развития СПб ГУП «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Горэлектротранс»</a:t>
            </a:r>
            <a:b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2021-2028 гг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Выполнена закупка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 ед.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трамвайных вагонов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Выполнена допоставка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 ед.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троллейбусов, из них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 ед.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большой вместимости,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 ед.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большой вместимости с увеличенным автономным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ходом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30.04.2021 г. открылось трамвайное движение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 пр. Энгельса после ремонта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путей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06.10.2021 г. открыто движение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трамвайного маршрута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конечной станции «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р.Оккервиль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до конечной станции «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станция метро «Ладожская»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Троллейбусы с увеличенным автономным ходом вышли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обновлённый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маршрут № 23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Арцеуловской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аллеи </a:t>
            </a:r>
          </a:p>
        </p:txBody>
      </p:sp>
    </p:spTree>
    <p:extLst>
      <p:ext uri="{BB962C8B-B14F-4D97-AF65-F5344CB8AC3E}">
        <p14:creationId xmlns:p14="http://schemas.microsoft.com/office/powerpoint/2010/main" val="213808039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62900" y="4869424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191035" y="2348198"/>
            <a:ext cx="5688630" cy="10808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Спасибо за внимание!</a:t>
            </a:r>
            <a:endParaRPr lang="ru-RU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Показатели эксплуатационной деятельности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787712"/>
              </p:ext>
            </p:extLst>
          </p:nvPr>
        </p:nvGraphicFramePr>
        <p:xfrm>
          <a:off x="82519" y="2192045"/>
          <a:ext cx="9025985" cy="1667232"/>
        </p:xfrm>
        <a:graphic>
          <a:graphicData uri="http://schemas.openxmlformats.org/drawingml/2006/table">
            <a:tbl>
              <a:tblPr bandRow="1">
                <a:tableStyleId>{D7AC3CCA-C797-4891-BE02-D94E43425B78}</a:tableStyleId>
              </a:tblPr>
              <a:tblGrid>
                <a:gridCol w="1743913"/>
                <a:gridCol w="945368"/>
                <a:gridCol w="936104"/>
                <a:gridCol w="1152128"/>
                <a:gridCol w="1080120"/>
                <a:gridCol w="1152128"/>
                <a:gridCol w="1008112"/>
                <a:gridCol w="1008112"/>
              </a:tblGrid>
              <a:tr h="28803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г.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1200" b="1" u="none" strike="noStrik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г.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Изменение, %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плана,</a:t>
                      </a:r>
                      <a:r>
                        <a:rPr lang="ru-RU" sz="1200" b="1" u="none" strike="noStrik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г./2019</a:t>
                      </a:r>
                      <a:r>
                        <a:rPr lang="ru-RU" sz="1200" b="1" u="none" strike="noStrik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г./2020</a:t>
                      </a:r>
                      <a:r>
                        <a:rPr lang="ru-RU" sz="1200" b="1" u="none" strike="noStrike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0CA"/>
                    </a:solidFill>
                  </a:tcPr>
                </a:tc>
              </a:tr>
              <a:tr h="43737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Объём транспортной работы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всего, тыс. км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66 170,6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60 218,1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65 765,7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65 122,3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Трамвай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33 515,5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29 512,1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32 156,6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31 942,0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Троллейбус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655,1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30 706,0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33 609,1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33 180,3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062470" y="1346819"/>
            <a:ext cx="453746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740" y="868794"/>
            <a:ext cx="3334110" cy="13056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001" y="858462"/>
            <a:ext cx="1242890" cy="12397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04767" y="152161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36715" y="183677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маршрута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92204" y="1368712"/>
            <a:ext cx="452406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21827" y="363046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fld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5315879"/>
              </p:ext>
            </p:extLst>
          </p:nvPr>
        </p:nvGraphicFramePr>
        <p:xfrm>
          <a:off x="86023" y="3933056"/>
          <a:ext cx="8950473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2339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перевозок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672922"/>
              </p:ext>
            </p:extLst>
          </p:nvPr>
        </p:nvGraphicFramePr>
        <p:xfrm>
          <a:off x="143142" y="980728"/>
          <a:ext cx="8847816" cy="1370969"/>
        </p:xfrm>
        <a:graphic>
          <a:graphicData uri="http://schemas.openxmlformats.org/drawingml/2006/table">
            <a:tbl>
              <a:tblPr bandRow="1">
                <a:tableStyleId>{D7AC3CCA-C797-4891-BE02-D94E43425B78}</a:tableStyleId>
              </a:tblPr>
              <a:tblGrid>
                <a:gridCol w="1548538"/>
                <a:gridCol w="1008112"/>
                <a:gridCol w="1018019"/>
                <a:gridCol w="926197"/>
                <a:gridCol w="936104"/>
                <a:gridCol w="1080120"/>
                <a:gridCol w="1152128"/>
                <a:gridCol w="1178598"/>
              </a:tblGrid>
              <a:tr h="28803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r>
                        <a:rPr lang="ru-RU" sz="12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Изменение, 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</a:tr>
              <a:tr h="534297">
                <a:tc vMerge="1"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плана, %</a:t>
                      </a:r>
                      <a:endParaRPr lang="ru-RU" sz="1200" b="1" u="none" strike="noStrike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г./2019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r>
                        <a:rPr lang="ru-RU" sz="12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г./2020</a:t>
                      </a:r>
                      <a:r>
                        <a:rPr lang="ru-RU" sz="12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</a:tr>
              <a:tr h="47028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Перевозка платных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пассажиров всего,</a:t>
                      </a:r>
                    </a:p>
                    <a:p>
                      <a:pPr algn="l" rtl="0" fontAlgn="ctr"/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292,6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233,8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235,7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-19,4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95536" y="6237312"/>
            <a:ext cx="8568952" cy="50405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Всего за 2021 год перевезено 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255,7 млн. пассажиров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80012" y="325502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3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0611246"/>
              </p:ext>
            </p:extLst>
          </p:nvPr>
        </p:nvGraphicFramePr>
        <p:xfrm>
          <a:off x="35496" y="2420888"/>
          <a:ext cx="9073008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0892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Финансовый результат предприятия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млн.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руб.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716016" y="325739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4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289161"/>
              </p:ext>
            </p:extLst>
          </p:nvPr>
        </p:nvGraphicFramePr>
        <p:xfrm>
          <a:off x="114664" y="1196752"/>
          <a:ext cx="8914671" cy="4419255"/>
        </p:xfrm>
        <a:graphic>
          <a:graphicData uri="http://schemas.openxmlformats.org/drawingml/2006/table">
            <a:tbl>
              <a:tblPr/>
              <a:tblGrid>
                <a:gridCol w="2382663"/>
                <a:gridCol w="933144"/>
                <a:gridCol w="933144"/>
                <a:gridCol w="933144"/>
                <a:gridCol w="933144"/>
                <a:gridCol w="933144"/>
                <a:gridCol w="933144"/>
                <a:gridCol w="933144"/>
              </a:tblGrid>
              <a:tr h="360040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показателей и статей затрат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2019 г.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2020 г.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2021 г.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Темп роста (снижения)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выполнения плана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2021/2019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2021/2020,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0CA"/>
                    </a:solidFill>
                  </a:tcPr>
                </a:tc>
              </a:tr>
              <a:tr h="3386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доходы предприятия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15 879,9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15 548,1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18 594,8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18 657,8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17,5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</a:tr>
              <a:tr h="28650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перевозки пассажиров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5 853,0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4 758,7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5 857,9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5 956,7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F"/>
                    </a:solidFill>
                  </a:tcPr>
                </a:tc>
              </a:tr>
              <a:tr h="47182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Субсидия из бюджета Санкт-Петербурга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9 416,1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10 325,8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12 163,5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12 045,7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8650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доходы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610,7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655,3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114,3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8650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расходы предприятия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16 046,4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16 280,7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18 476,8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18 415,6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</a:tr>
              <a:tr h="4818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Расходы на перевозку пассажиров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15 706,7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15 895,3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18 107,6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17 975,9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8650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расходы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8650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Налог на прибыль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-100,0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47182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Налоговые разницы между бухгалтерским и налоговым учетом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1 129,5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-65,8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</a:tr>
              <a:tr h="28650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Финансовый результат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-166,9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-631,8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4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277,5</a:t>
                      </a:r>
                      <a:endParaRPr lang="ru-RU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-146,9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CDD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235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на перевозку пассажиров, млн. руб.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301938"/>
              </p:ext>
            </p:extLst>
          </p:nvPr>
        </p:nvGraphicFramePr>
        <p:xfrm>
          <a:off x="0" y="844748"/>
          <a:ext cx="9144000" cy="6106795"/>
        </p:xfrm>
        <a:graphic>
          <a:graphicData uri="http://schemas.openxmlformats.org/drawingml/2006/table">
            <a:tbl>
              <a:tblPr firstRow="1">
                <a:tableStyleId>{D7AC3CCA-C797-4891-BE02-D94E43425B78}</a:tableStyleId>
              </a:tblPr>
              <a:tblGrid>
                <a:gridCol w="1931831"/>
                <a:gridCol w="1030310"/>
                <a:gridCol w="901521"/>
                <a:gridCol w="901521"/>
                <a:gridCol w="837128"/>
                <a:gridCol w="772732"/>
                <a:gridCol w="708339"/>
                <a:gridCol w="1030309"/>
                <a:gridCol w="1030309"/>
              </a:tblGrid>
              <a:tr h="45141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показателей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статей затрат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 (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снижения), %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3033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Выполнения плана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2021/2019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2021/2020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2212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руб.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26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</a:t>
                      </a:r>
                      <a:r>
                        <a:rPr lang="ru-RU" sz="12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перевозку пассажиров</a:t>
                      </a:r>
                      <a:endParaRPr lang="ru-RU" sz="1200" b="1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15 706,7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15 895,3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18 107,6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17 975,9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-131,7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99,3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14,4</a:t>
                      </a: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13,1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</a:tr>
              <a:tr h="3964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Материальные затраты, в </a:t>
                      </a:r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том числе: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2 780,1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2 871,7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3 311,7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3 257,7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-53,9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98,4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17,2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13,4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</a:tr>
              <a:tr h="29944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1 506,2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effectLst/>
                          <a:latin typeface="Times New Roman" panose="02020603050405020304" pitchFamily="18" charset="0"/>
                        </a:rPr>
                        <a:t>1 369,3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effectLst/>
                          <a:latin typeface="Times New Roman" panose="02020603050405020304" pitchFamily="18" charset="0"/>
                        </a:rPr>
                        <a:t>1 591,0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effectLst/>
                          <a:latin typeface="Times New Roman" panose="02020603050405020304" pitchFamily="18" charset="0"/>
                        </a:rPr>
                        <a:t>1 590,3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effectLst/>
                          <a:latin typeface="Times New Roman" panose="02020603050405020304" pitchFamily="18" charset="0"/>
                        </a:rPr>
                        <a:t>-0,6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>
                          <a:effectLst/>
                          <a:latin typeface="Times New Roman" panose="02020603050405020304" pitchFamily="18" charset="0"/>
                        </a:rPr>
                        <a:t>16,1</a:t>
                      </a:r>
                    </a:p>
                  </a:txBody>
                  <a:tcPr marL="0" marR="0" marT="0" marB="0" anchor="ctr"/>
                </a:tc>
              </a:tr>
              <a:tr h="525581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00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Автомобильное топливо и ГСМ, материалы и запчасти, прочие материальные затраты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1 273,9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1 502,3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1 720,7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1 667,4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-53,3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96,9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11,0</a:t>
                      </a:r>
                    </a:p>
                  </a:txBody>
                  <a:tcPr marL="0" marR="0" marT="0" marB="0" anchor="ctr"/>
                </a:tc>
              </a:tr>
              <a:tr h="2712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Затраты на оплату труда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7 367,0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7 275,7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8 196,1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8 176,9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-19,2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99,8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11,0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12,4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</a:tr>
              <a:tr h="2994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Начисления страховых взносов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2 271,4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2 244,5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2 521,0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2 518,8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-2,2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10,9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12,2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</a:tr>
              <a:tr h="2994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Амортизация основных фондов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2 050,0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2 312,7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2 635,7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2 639,3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3,6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100,1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28,7</a:t>
                      </a:r>
                    </a:p>
                  </a:txBody>
                  <a:tcPr marL="9525" marR="9525" marT="9525" marB="0" anchor="ctr">
                    <a:solidFill>
                      <a:srgbClr val="DDDD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14,1</a:t>
                      </a:r>
                    </a:p>
                  </a:txBody>
                  <a:tcPr marL="0" marR="0" marT="0" marB="0" anchor="ctr">
                    <a:solidFill>
                      <a:srgbClr val="DDDDDF"/>
                    </a:solidFill>
                  </a:tcPr>
                </a:tc>
              </a:tr>
              <a:tr h="388286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Капитальные и текущие ремонты</a:t>
                      </a:r>
                      <a:endParaRPr lang="ru-RU" sz="11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543,2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448,6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577,0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568,4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-8,5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98,5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26,7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353963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00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Ремонт </a:t>
                      </a:r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подвижного состава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190,3</a:t>
                      </a:r>
                      <a:endParaRPr lang="ru-RU" sz="120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224,8</a:t>
                      </a:r>
                      <a:endParaRPr lang="ru-RU" sz="120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smtClean="0">
                          <a:effectLst/>
                          <a:latin typeface="Times New Roman" panose="02020603050405020304" pitchFamily="18" charset="0"/>
                        </a:rPr>
                        <a:t>269,2</a:t>
                      </a:r>
                      <a:endParaRPr lang="ru-RU" sz="1200" b="0" i="1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268,3</a:t>
                      </a:r>
                      <a:endParaRPr lang="ru-RU" sz="120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smtClean="0">
                          <a:effectLst/>
                          <a:latin typeface="Times New Roman" panose="02020603050405020304" pitchFamily="18" charset="0"/>
                        </a:rPr>
                        <a:t>-0,8</a:t>
                      </a:r>
                      <a:endParaRPr lang="ru-RU" sz="120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99,7</a:t>
                      </a:r>
                      <a:endParaRPr lang="ru-RU" sz="120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19,4</a:t>
                      </a:r>
                      <a:endParaRPr lang="ru-RU" sz="120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33993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00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Ремонт инфраструктуры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smtClean="0">
                          <a:effectLst/>
                          <a:latin typeface="Times New Roman" panose="02020603050405020304" pitchFamily="18" charset="0"/>
                        </a:rPr>
                        <a:t>352,9</a:t>
                      </a:r>
                      <a:endParaRPr lang="ru-RU" sz="1200" b="0" i="1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smtClean="0">
                          <a:effectLst/>
                          <a:latin typeface="Times New Roman" panose="02020603050405020304" pitchFamily="18" charset="0"/>
                        </a:rPr>
                        <a:t>223,8</a:t>
                      </a:r>
                      <a:endParaRPr lang="ru-RU" sz="1200" b="0" i="1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smtClean="0">
                          <a:effectLst/>
                          <a:latin typeface="Times New Roman" panose="02020603050405020304" pitchFamily="18" charset="0"/>
                        </a:rPr>
                        <a:t>307,8</a:t>
                      </a:r>
                      <a:endParaRPr lang="ru-RU" sz="1200" b="0" i="1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smtClean="0">
                          <a:effectLst/>
                          <a:latin typeface="Times New Roman" panose="02020603050405020304" pitchFamily="18" charset="0"/>
                        </a:rPr>
                        <a:t>300,1</a:t>
                      </a:r>
                      <a:endParaRPr lang="ru-RU" sz="1200" b="0" i="1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smtClean="0">
                          <a:effectLst/>
                          <a:latin typeface="Times New Roman" panose="02020603050405020304" pitchFamily="18" charset="0"/>
                        </a:rPr>
                        <a:t>-7,7</a:t>
                      </a:r>
                      <a:endParaRPr lang="ru-RU" sz="120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smtClean="0">
                          <a:effectLst/>
                          <a:latin typeface="Times New Roman" panose="02020603050405020304" pitchFamily="18" charset="0"/>
                        </a:rPr>
                        <a:t>97,5</a:t>
                      </a:r>
                      <a:endParaRPr lang="ru-RU" sz="1200" b="0" i="1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34,1</a:t>
                      </a:r>
                      <a:endParaRPr lang="ru-RU" sz="120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48494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</a:t>
                      </a:r>
                      <a:endParaRPr lang="ru-RU" sz="105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3,5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3,6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2,9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4,1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138,6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13,8</a:t>
                      </a:r>
                    </a:p>
                  </a:txBody>
                  <a:tcPr marL="0" marR="0" marT="0" marB="0" anchor="ctr"/>
                </a:tc>
              </a:tr>
              <a:tr h="378965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Обязательное страхование</a:t>
                      </a:r>
                      <a:endParaRPr lang="ru-RU" sz="105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65,5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79,4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71,5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66,2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-5,4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92,5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-16,6</a:t>
                      </a:r>
                    </a:p>
                  </a:txBody>
                  <a:tcPr marL="0" marR="0" marT="0" marB="0" anchor="ctr"/>
                </a:tc>
              </a:tr>
              <a:tr h="210292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работы, услуги</a:t>
                      </a:r>
                      <a:endParaRPr lang="ru-RU" sz="105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615,7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659,2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791,8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744,5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effectLst/>
                          <a:latin typeface="Times New Roman" panose="02020603050405020304" pitchFamily="18" charset="0"/>
                        </a:rPr>
                        <a:t>-47,3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94,0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12,9</a:t>
                      </a:r>
                    </a:p>
                  </a:txBody>
                  <a:tcPr marL="0" marR="0" marT="0" marB="0" anchor="ctr"/>
                </a:tc>
              </a:tr>
              <a:tr h="562971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демонтаж трамвайных путей (концессия)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4656017" y="316568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5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92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Прочие доходы и расходы, млн. </a:t>
            </a:r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уб.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476242"/>
              </p:ext>
            </p:extLst>
          </p:nvPr>
        </p:nvGraphicFramePr>
        <p:xfrm>
          <a:off x="107505" y="908721"/>
          <a:ext cx="8928990" cy="5088646"/>
        </p:xfrm>
        <a:graphic>
          <a:graphicData uri="http://schemas.openxmlformats.org/drawingml/2006/table">
            <a:tbl>
              <a:tblPr firstRow="1">
                <a:tableStyleId>{D7AC3CCA-C797-4891-BE02-D94E43425B78}</a:tableStyleId>
              </a:tblPr>
              <a:tblGrid>
                <a:gridCol w="2160239"/>
                <a:gridCol w="1008112"/>
                <a:gridCol w="1008112"/>
                <a:gridCol w="1008112"/>
                <a:gridCol w="936104"/>
                <a:gridCol w="936104"/>
                <a:gridCol w="936104"/>
                <a:gridCol w="936103"/>
              </a:tblGrid>
              <a:tr h="43204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статей затрат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г.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роста</a:t>
                      </a:r>
                      <a:r>
                        <a:rPr lang="ru-RU" sz="12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(снижения)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2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648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выполнения </a:t>
                      </a: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плана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2021/2019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2021/2020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0CA"/>
                    </a:solidFill>
                  </a:tcPr>
                </a:tc>
              </a:tr>
              <a:tr h="590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доходы, из них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610,7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463,7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573,3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655,3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114,3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7,3</a:t>
                      </a: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41,3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</a:tr>
              <a:tr h="4796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прочих видов деятельности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203,4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201,9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230,6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236,4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102,5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17,1</a:t>
                      </a:r>
                    </a:p>
                  </a:txBody>
                  <a:tcPr marL="0" marR="0" marT="0" marB="0" anchor="ctr"/>
                </a:tc>
              </a:tr>
              <a:tr h="7194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иные прочие (внереализационные  и операционные) доходы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407,3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261,8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342,7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418,9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122,2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0" marR="0" marT="0" marB="0" anchor="ctr"/>
                </a:tc>
              </a:tr>
              <a:tr h="4399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расходы, из них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339,7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385,4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369,2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439,7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119,1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29,4</a:t>
                      </a: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14,1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</a:tr>
              <a:tr h="5430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социальные нужды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120,9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87,3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117,9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113,8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96,5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30,4</a:t>
                      </a:r>
                    </a:p>
                  </a:txBody>
                  <a:tcPr marL="0" marR="0" marT="0" marB="0" anchor="ctr"/>
                </a:tc>
              </a:tr>
              <a:tr h="695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(внереализационные,                                             операционные) расходы</a:t>
                      </a:r>
                      <a:endParaRPr lang="ru-RU" sz="1400" i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218,8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298,1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251,3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325,9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129,7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9,3</a:t>
                      </a:r>
                    </a:p>
                  </a:txBody>
                  <a:tcPr marL="0" marR="0" marT="0" marB="0" anchor="ctr"/>
                </a:tc>
              </a:tr>
              <a:tr h="5399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Финансовый результат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271,0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78,3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204,2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215,7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effectLst/>
                          <a:latin typeface="Times New Roman" panose="02020603050405020304" pitchFamily="18" charset="0"/>
                        </a:rPr>
                        <a:t>105,6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-20,4</a:t>
                      </a:r>
                    </a:p>
                  </a:txBody>
                  <a:tcPr marL="9525" marR="9525" marT="9525" marB="0" anchor="ctr">
                    <a:solidFill>
                      <a:srgbClr val="C4C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175,4</a:t>
                      </a:r>
                    </a:p>
                  </a:txBody>
                  <a:tcPr marL="0" marR="0" marT="0" marB="0" anchor="ctr">
                    <a:solidFill>
                      <a:srgbClr val="C4CDD6"/>
                    </a:solidFill>
                  </a:tcPr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55879" y="274637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6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90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Импортозамещение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1504432914"/>
              </p:ext>
            </p:extLst>
          </p:nvPr>
        </p:nvGraphicFramePr>
        <p:xfrm>
          <a:off x="5068953" y="2868429"/>
          <a:ext cx="3960000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5146008" y="2865119"/>
            <a:ext cx="39410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Доля отечественной и импортной продукции</a:t>
            </a:r>
          </a:p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за 12 месяцев 2020, 2021гг.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143768" y="5993337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5,8%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00694" y="4000504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94,2%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13882" y="5994727"/>
            <a:ext cx="5341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5,8%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72198" y="4000504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94,2%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639486908"/>
              </p:ext>
            </p:extLst>
          </p:nvPr>
        </p:nvGraphicFramePr>
        <p:xfrm>
          <a:off x="71406" y="785794"/>
          <a:ext cx="4926109" cy="6011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1431578" y="2068828"/>
            <a:ext cx="657762" cy="37771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3821901" y="5179231"/>
            <a:ext cx="285752" cy="21431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041088" y="1073522"/>
            <a:ext cx="399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Фактическое импортозамещение – </a:t>
            </a:r>
          </a:p>
          <a:p>
            <a:pPr indent="177800"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4,8 млн.руб.</a:t>
            </a:r>
          </a:p>
          <a:p>
            <a:pPr algn="ctr"/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406" y="839658"/>
            <a:ext cx="492922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Импортозамещение за 12 месяцев 2021 года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55879" y="274637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7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23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1"/>
          <p:cNvSpPr/>
          <p:nvPr/>
        </p:nvSpPr>
        <p:spPr>
          <a:xfrm>
            <a:off x="-9900" y="-12105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Конкурентные закупки</a:t>
            </a:r>
            <a:endParaRPr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43005" y="217779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8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15"/>
          <a:stretch/>
        </p:blipFill>
        <p:spPr>
          <a:xfrm>
            <a:off x="127587" y="748695"/>
            <a:ext cx="8836899" cy="54539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6003726"/>
            <a:ext cx="7272808" cy="64807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Экономия от проведения конкурентных закупок – 287,2 млн. руб.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40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Конкурентные процедуры</a:t>
            </a:r>
            <a:endParaRPr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4543005" y="217779"/>
            <a:ext cx="2133600" cy="365125"/>
          </a:xfrm>
        </p:spPr>
        <p:txBody>
          <a:bodyPr/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Слайд </a:t>
            </a:r>
            <a:fld id="{B19B0651-EE4F-4900-A07F-96A6BFA9D0F0}" type="slidenum"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pPr/>
              <a:t>9</a:t>
            </a:fld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76"/>
          <a:stretch/>
        </p:blipFill>
        <p:spPr>
          <a:xfrm>
            <a:off x="106710" y="1575375"/>
            <a:ext cx="8929786" cy="497328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5576" y="2276872"/>
            <a:ext cx="2232248" cy="9361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277,6 млн. руб.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97%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57428" y="3789040"/>
            <a:ext cx="2232248" cy="9361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9,7 млн. руб.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722" y="836712"/>
            <a:ext cx="8713762" cy="64807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Экономический эффект от проведенных закупочных процедур – 287,2 млн. руб.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4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15787</TotalTime>
  <Words>1500</Words>
  <Application>Microsoft Office PowerPoint</Application>
  <PresentationFormat>Экран (4:3)</PresentationFormat>
  <Paragraphs>648</Paragraphs>
  <Slides>15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Майорова Анна Александровна</dc:creator>
  <cp:lastModifiedBy>Скиць Екатерина Викторовна</cp:lastModifiedBy>
  <cp:revision>1268</cp:revision>
  <cp:lastPrinted>2021-11-19T10:31:20Z</cp:lastPrinted>
  <dcterms:created xsi:type="dcterms:W3CDTF">2016-04-12T05:58:00Z</dcterms:created>
  <dcterms:modified xsi:type="dcterms:W3CDTF">2022-04-26T08:23:53Z</dcterms:modified>
</cp:coreProperties>
</file>